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002C33-F4AA-4866-BCAC-86316C661BAB}">
          <p14:sldIdLst>
            <p14:sldId id="256"/>
          </p14:sldIdLst>
        </p14:section>
        <p14:section name="Feature generation" id="{9D953044-E014-4E98-A08C-0456E0D51BF0}">
          <p14:sldIdLst>
            <p14:sldId id="264"/>
            <p14:sldId id="258"/>
            <p14:sldId id="259"/>
            <p14:sldId id="260"/>
            <p14:sldId id="261"/>
            <p14:sldId id="262"/>
          </p14:sldIdLst>
        </p14:section>
        <p14:section name="Feature selection" id="{CB6ADFB3-4927-4130-A066-FCC9B2792C8B}">
          <p14:sldIdLst>
            <p14:sldId id="263"/>
            <p14:sldId id="265"/>
            <p14:sldId id="266"/>
            <p14:sldId id="267"/>
            <p14:sldId id="268"/>
            <p14:sldId id="269"/>
            <p14:sldId id="271"/>
          </p14:sldIdLst>
        </p14:section>
        <p14:section name="machine learning process" id="{8000D2E5-8511-4200-8D83-7AA637CA03D6}">
          <p14:sldIdLst>
            <p14:sldId id="270"/>
          </p14:sldIdLst>
        </p14:section>
        <p14:section name="Prediction process" id="{8FE1E43E-3F82-4303-BC11-055664D1FCC0}">
          <p14:sldIdLst>
            <p14:sldId id="272"/>
            <p14:sldId id="273"/>
            <p14:sldId id="274"/>
            <p14:sldId id="275"/>
            <p14:sldId id="276"/>
          </p14:sldIdLst>
        </p14:section>
        <p14:section name="SHAP feature analysis" id="{C2161ACC-2330-4546-B752-1CCCAF87365E}">
          <p14:sldIdLst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9F57A0-8119-B25B-9401-F3B2410DE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861AFE-E896-763C-5DD1-5A86A5872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679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05926-00B1-2B8C-6351-77E27BA5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6077FF-8406-D282-F28B-0FDFC8DFD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DE6A0-BF18-FEFC-1E79-592B2EC1E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791626-C79D-EC14-D1F7-FAE25A75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48B0DA-7ACE-47EC-317F-08501E7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5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0C58AF-BC00-4329-603B-E7B309B16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D54436-8703-1827-FDF8-F3032DFD8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39F96-3132-C15D-A29D-E0FC09FB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8DF68-CBFC-55E8-2D4C-43B46B2B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02F273-4E14-C7E6-1C81-0F99B633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0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832C6-7763-AB32-05AD-04F26D5B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CE25C-A224-014A-2327-2C5825826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FFDFF-C5C6-6112-018B-060AA705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89E4FB-5662-0FBE-2819-75CEFA80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05B780-74CC-FB21-1725-351FFE0C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51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7F52C-0ACC-20C7-4397-7BCA455E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76F1E7-02AF-304B-2C35-5597637B1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274A44-A329-D991-8709-2F97DB0E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F5AFE7-A99B-6815-FB76-F7C06600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BE080-87A7-7453-99F7-75BB91A8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10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6D320-59C5-9DA0-65E0-AAF48F7E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176371-35F7-3588-CA42-9C80C52CC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207C15-ECAB-0CA4-8B97-5E7919B76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013923-6320-C5A2-7ABA-DEC96DC5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7EA120-7177-8650-B23A-FABA67F5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B4EA3-651D-D981-5A82-E8528CF6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73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7CED9-A775-DCBE-CF57-B29DEFDE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C753A0-72B9-F02F-E2EA-2634E5365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A1ECC3-58A4-0961-89B0-C6A93BA49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266535-AF96-D179-8677-87C0A8F4E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EF9BE5-36C2-BE93-5EEC-A0CB10736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2F75D1-CB64-5D42-76E7-2D8AD4DF5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5B7A8A-FA81-4BF0-4EFE-3847DAFF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BEB422-659F-A4FA-4DD6-C8BFF008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22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97B17-DD48-7E38-E7F2-6B86F623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9" y="178312"/>
            <a:ext cx="10515600" cy="706591"/>
          </a:xfrm>
        </p:spPr>
        <p:txBody>
          <a:bodyPr>
            <a:normAutofit/>
          </a:bodyPr>
          <a:lstStyle>
            <a:lvl1pPr>
              <a:defRPr sz="3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911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31E23-7256-C915-DF61-D1BDAD9C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75EAD7-BEAF-BB28-4089-018AD34E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817DFC-4735-2257-923B-03080484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70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75E88-8BCD-5655-6FB0-260A2CA4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258B1-5660-1AA0-D38C-4436FFE80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2B3C05-62E6-2400-F03A-3E84CFF08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D41CB4-6964-FDB3-F464-06ACA42C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A7A8DE-A0D6-4825-0E96-DB68051B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1CA293-9213-F2BE-34E5-17704376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1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4F12B-9D97-1EC0-132C-6CBD2D17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517D96-51FA-FA27-F3B9-37B214E0B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F6C57C-7379-2DF0-07EA-CD434EEE6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5D0448-74CB-4489-DB24-5C4F79D9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AD6E0E-3171-3021-4A62-E1DE41E8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2A5FB8-F75B-846A-9FB0-181FC68B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6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D2C999-DB86-AB2B-7743-BC71D9FC7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B14C42-E355-505E-C823-949BF21D1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7C74F-133E-E405-8A89-767DC674C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6479B-0D59-4892-92FD-CB9E99FA86A7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4DF997-FCBC-BB76-70FC-2F8D3ADE4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D41621-5483-E7E4-984B-12E0C581F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546E6-C28A-4570-928F-D0E27E532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63EFA-CCEE-02FB-F9E0-58BC94AB6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i="1" dirty="0"/>
              <a:t>Tutorial for case 4</a:t>
            </a:r>
            <a:endParaRPr lang="zh-CN" altLang="en-US" b="1" i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C58353-591A-97F3-E74B-33D39F420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i="1" dirty="0"/>
              <a:t>Multi-solvent design for perovskite thin film materials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7806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09595-E91B-5BCB-1740-62A577D1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selection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11B75B-BB13-33B7-304B-549126E34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"/>
          <a:stretch/>
        </p:blipFill>
        <p:spPr>
          <a:xfrm>
            <a:off x="609600" y="1144845"/>
            <a:ext cx="7385540" cy="22841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849984-CA4A-0C4E-E381-2A31409401EE}"/>
              </a:ext>
            </a:extLst>
          </p:cNvPr>
          <p:cNvSpPr/>
          <p:nvPr/>
        </p:nvSpPr>
        <p:spPr>
          <a:xfrm>
            <a:off x="3790950" y="1952625"/>
            <a:ext cx="3495675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4108ED6-5D46-F990-BFC1-BE65CFE2E124}"/>
              </a:ext>
            </a:extLst>
          </p:cNvPr>
          <p:cNvSpPr txBox="1">
            <a:spLocks/>
          </p:cNvSpPr>
          <p:nvPr/>
        </p:nvSpPr>
        <p:spPr>
          <a:xfrm>
            <a:off x="4029075" y="696554"/>
            <a:ext cx="8883909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Clicking this button “RFE feature selection ”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4A28081-C1E7-09DD-F647-62F4768E63BE}"/>
              </a:ext>
            </a:extLst>
          </p:cNvPr>
          <p:cNvCxnSpPr>
            <a:cxnSpLocks/>
          </p:cNvCxnSpPr>
          <p:nvPr/>
        </p:nvCxnSpPr>
        <p:spPr>
          <a:xfrm flipV="1">
            <a:off x="6667500" y="1076325"/>
            <a:ext cx="342900" cy="8763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034EF035-351D-632D-3228-26F93DD6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77" y="3966838"/>
            <a:ext cx="6553763" cy="2194608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ED17182C-2805-E43E-261B-EBD2210F90D1}"/>
              </a:ext>
            </a:extLst>
          </p:cNvPr>
          <p:cNvSpPr txBox="1">
            <a:spLocks/>
          </p:cNvSpPr>
          <p:nvPr/>
        </p:nvSpPr>
        <p:spPr>
          <a:xfrm>
            <a:off x="1211594" y="6062644"/>
            <a:ext cx="8883909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rgbClr val="FF0000"/>
                </a:solidFill>
              </a:rPr>
              <a:t>Input “19”, actually you can select as many feature as you want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30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FFA42-3205-1404-E252-F2E9430D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 after feature selection display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587C7-CBB0-511D-034B-9EAB421E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30" y="785065"/>
            <a:ext cx="8384370" cy="528786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F684B47-CFCB-4BA6-B8E6-34914D5C99EB}"/>
              </a:ext>
            </a:extLst>
          </p:cNvPr>
          <p:cNvSpPr txBox="1">
            <a:spLocks/>
          </p:cNvSpPr>
          <p:nvPr/>
        </p:nvSpPr>
        <p:spPr>
          <a:xfrm>
            <a:off x="2313190" y="6043047"/>
            <a:ext cx="8883909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rgbClr val="FF0000"/>
                </a:solidFill>
              </a:rPr>
              <a:t>Feature selection finish and the file is named as “data_rfe.csv”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1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D46F1-2D0B-E2B8-5BFF-F4BADE51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RFE visualization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840B78-90FE-A59E-905B-51A735F8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903"/>
            <a:ext cx="5981700" cy="19737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F59742-A8BB-93C9-7849-6D9ADE653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730" y="1275011"/>
            <a:ext cx="3047870" cy="39470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3A41B63-A308-CF9C-3873-3D9E59EF3569}"/>
              </a:ext>
            </a:extLst>
          </p:cNvPr>
          <p:cNvSpPr/>
          <p:nvPr/>
        </p:nvSpPr>
        <p:spPr>
          <a:xfrm>
            <a:off x="2228850" y="1716938"/>
            <a:ext cx="2981325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7F8D362-EF5F-4C4F-3D20-7A7DD0B29AE0}"/>
              </a:ext>
            </a:extLst>
          </p:cNvPr>
          <p:cNvSpPr txBox="1">
            <a:spLocks/>
          </p:cNvSpPr>
          <p:nvPr/>
        </p:nvSpPr>
        <p:spPr>
          <a:xfrm>
            <a:off x="152400" y="2910923"/>
            <a:ext cx="8883909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rgbClr val="FF0000"/>
                </a:solidFill>
              </a:rPr>
              <a:t>Click the button “RFE visualization” and “RFE heatmap”, then you can gain: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1F44B9B-B104-0EBA-7D23-0DB8A6FA14BC}"/>
              </a:ext>
            </a:extLst>
          </p:cNvPr>
          <p:cNvCxnSpPr>
            <a:cxnSpLocks/>
          </p:cNvCxnSpPr>
          <p:nvPr/>
        </p:nvCxnSpPr>
        <p:spPr>
          <a:xfrm>
            <a:off x="7762875" y="3429000"/>
            <a:ext cx="158115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CBFC9EF-31E5-9CC8-A63F-4F69A74D3F3E}"/>
              </a:ext>
            </a:extLst>
          </p:cNvPr>
          <p:cNvCxnSpPr>
            <a:cxnSpLocks/>
          </p:cNvCxnSpPr>
          <p:nvPr/>
        </p:nvCxnSpPr>
        <p:spPr>
          <a:xfrm>
            <a:off x="4257675" y="2330315"/>
            <a:ext cx="590550" cy="727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23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E0713-1B1B-1E9A-717F-0A11DD1F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RFE visualization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CBA806-BF39-8554-B94E-87A3D157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783713"/>
            <a:ext cx="5895975" cy="589597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25375F7-6A0E-CD8D-1F35-687451ED3F58}"/>
              </a:ext>
            </a:extLst>
          </p:cNvPr>
          <p:cNvSpPr txBox="1">
            <a:spLocks/>
          </p:cNvSpPr>
          <p:nvPr/>
        </p:nvSpPr>
        <p:spPr>
          <a:xfrm>
            <a:off x="38101" y="2128337"/>
            <a:ext cx="4381500" cy="63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Click the button “RFE </a:t>
            </a:r>
            <a:r>
              <a:rPr lang="en-US" altLang="zh-CN" sz="2000" dirty="0" err="1">
                <a:solidFill>
                  <a:srgbClr val="FF0000"/>
                </a:solidFill>
              </a:rPr>
              <a:t>pairplot</a:t>
            </a:r>
            <a:r>
              <a:rPr lang="en-US" altLang="zh-CN" sz="2000" dirty="0">
                <a:solidFill>
                  <a:srgbClr val="FF0000"/>
                </a:solidFill>
              </a:rPr>
              <a:t>”, you can gain a dataset visualization: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0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A1B36-5052-3761-AF2A-E98592E6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importance ranking (Pearson)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3CE75-8B21-DADC-AE48-240912364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4"/>
          <a:stretch/>
        </p:blipFill>
        <p:spPr>
          <a:xfrm>
            <a:off x="4543425" y="995567"/>
            <a:ext cx="3663094" cy="168794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0A08CCF-47BB-4020-E21C-636F6410DFE8}"/>
              </a:ext>
            </a:extLst>
          </p:cNvPr>
          <p:cNvSpPr txBox="1">
            <a:spLocks/>
          </p:cNvSpPr>
          <p:nvPr/>
        </p:nvSpPr>
        <p:spPr>
          <a:xfrm>
            <a:off x="0" y="1152737"/>
            <a:ext cx="4381500" cy="159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/>
              <a:t>Click the button “</a:t>
            </a:r>
            <a:r>
              <a:rPr lang="en-US" altLang="zh-CN" sz="2000" dirty="0">
                <a:solidFill>
                  <a:srgbClr val="FF0000"/>
                </a:solidFill>
              </a:rPr>
              <a:t>importance ranking (Pearson)</a:t>
            </a:r>
            <a:r>
              <a:rPr lang="en-US" altLang="zh-CN" sz="2000" dirty="0"/>
              <a:t>”, you can gain feature importance ranking plot before and after feature selection</a:t>
            </a:r>
            <a:endParaRPr lang="zh-CN" altLang="en-US" sz="20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3046E16-262B-5B9B-94B2-DE78BA380983}"/>
              </a:ext>
            </a:extLst>
          </p:cNvPr>
          <p:cNvCxnSpPr>
            <a:cxnSpLocks/>
          </p:cNvCxnSpPr>
          <p:nvPr/>
        </p:nvCxnSpPr>
        <p:spPr>
          <a:xfrm>
            <a:off x="4462924" y="3089593"/>
            <a:ext cx="0" cy="678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20DC5A0-A5BE-9722-F34A-44DA52F8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019" y="89447"/>
            <a:ext cx="3794949" cy="362879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8454C63-FA6F-ED70-6E0F-0357BD53C854}"/>
              </a:ext>
            </a:extLst>
          </p:cNvPr>
          <p:cNvSpPr txBox="1">
            <a:spLocks/>
          </p:cNvSpPr>
          <p:nvPr/>
        </p:nvSpPr>
        <p:spPr>
          <a:xfrm>
            <a:off x="8368444" y="1548193"/>
            <a:ext cx="4381500" cy="159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/>
              <a:t>Parameters</a:t>
            </a:r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D26E7E-47BF-AADB-A164-653E4911F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3" y="3996529"/>
            <a:ext cx="4381497" cy="28937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7796711-6E4B-23EF-1CF9-007895F45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60" y="3996529"/>
            <a:ext cx="4381498" cy="2829237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E8B2F0A1-24C1-642C-77BA-AF0A52137E31}"/>
              </a:ext>
            </a:extLst>
          </p:cNvPr>
          <p:cNvSpPr txBox="1">
            <a:spLocks/>
          </p:cNvSpPr>
          <p:nvPr/>
        </p:nvSpPr>
        <p:spPr>
          <a:xfrm>
            <a:off x="1491394" y="3845931"/>
            <a:ext cx="2823431" cy="159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/>
              <a:t>Before RFE</a:t>
            </a:r>
            <a:endParaRPr lang="zh-CN" altLang="en-US" sz="20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B911C52-0A78-7D74-EAB8-CBE886CDDFE5}"/>
              </a:ext>
            </a:extLst>
          </p:cNvPr>
          <p:cNvSpPr txBox="1">
            <a:spLocks/>
          </p:cNvSpPr>
          <p:nvPr/>
        </p:nvSpPr>
        <p:spPr>
          <a:xfrm>
            <a:off x="6465461" y="3793612"/>
            <a:ext cx="2823431" cy="1597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000" dirty="0"/>
              <a:t>After RFE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103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A99854-6602-5599-1252-C9920A4703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1" b="52874"/>
          <a:stretch/>
        </p:blipFill>
        <p:spPr bwMode="auto">
          <a:xfrm>
            <a:off x="4833303" y="3497796"/>
            <a:ext cx="6187122" cy="31818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D6CA4C-6D6B-6730-4F62-E1BE49F8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 process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B456B9-298E-891C-3B31-42293E18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70" y="1078000"/>
            <a:ext cx="4184075" cy="1638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A5733F-BA61-088E-8264-F448DC0831B8}"/>
              </a:ext>
            </a:extLst>
          </p:cNvPr>
          <p:cNvSpPr txBox="1"/>
          <p:nvPr/>
        </p:nvSpPr>
        <p:spPr>
          <a:xfrm>
            <a:off x="5653549" y="1181100"/>
            <a:ext cx="5557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button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“classification”, where you can choose from various algorithms, including random foresee, extra trees, gaussian process, decide trees, SVM.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14E4E9-F981-6E64-82EF-94D133230DF4}"/>
              </a:ext>
            </a:extLst>
          </p:cNvPr>
          <p:cNvSpPr txBox="1"/>
          <p:nvPr/>
        </p:nvSpPr>
        <p:spPr>
          <a:xfrm>
            <a:off x="228600" y="3220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you choose the random forest algorithm, you will gain confusion matrices and ROC plots based on the test dataset and the training dataset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91334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DF0769C5-8098-BC74-C2FE-0C0D3259C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0" b="56250"/>
          <a:stretch/>
        </p:blipFill>
        <p:spPr>
          <a:xfrm>
            <a:off x="5509343" y="3476287"/>
            <a:ext cx="6636264" cy="30003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65F802-6610-3672-12E7-862FAA4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 dataset generation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DCF6F3-EAA7-30DC-CDDD-D9EB790ED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" b="6751"/>
          <a:stretch/>
        </p:blipFill>
        <p:spPr>
          <a:xfrm>
            <a:off x="514350" y="1165791"/>
            <a:ext cx="5774344" cy="23679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CA116-6459-EF52-BE17-2546D5924937}"/>
              </a:ext>
            </a:extLst>
          </p:cNvPr>
          <p:cNvSpPr txBox="1"/>
          <p:nvPr/>
        </p:nvSpPr>
        <p:spPr>
          <a:xfrm>
            <a:off x="4815349" y="14655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this button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66314F-AEBE-0D16-938E-E952FDD20FD5}"/>
              </a:ext>
            </a:extLst>
          </p:cNvPr>
          <p:cNvSpPr/>
          <p:nvPr/>
        </p:nvSpPr>
        <p:spPr>
          <a:xfrm>
            <a:off x="609600" y="1952625"/>
            <a:ext cx="4962525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8889130-DF65-9EA5-9DA2-8EA5E8C780F1}"/>
              </a:ext>
            </a:extLst>
          </p:cNvPr>
          <p:cNvCxnSpPr>
            <a:cxnSpLocks/>
          </p:cNvCxnSpPr>
          <p:nvPr/>
        </p:nvCxnSpPr>
        <p:spPr>
          <a:xfrm flipV="1">
            <a:off x="5667375" y="1790700"/>
            <a:ext cx="1304925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4CC166E-A9BD-3D7D-0768-8C998CE1EAA2}"/>
              </a:ext>
            </a:extLst>
          </p:cNvPr>
          <p:cNvSpPr/>
          <p:nvPr/>
        </p:nvSpPr>
        <p:spPr>
          <a:xfrm>
            <a:off x="5382086" y="5752702"/>
            <a:ext cx="4962525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64525B5-AFF4-F9F8-6464-83CAC9ACB081}"/>
              </a:ext>
            </a:extLst>
          </p:cNvPr>
          <p:cNvCxnSpPr>
            <a:cxnSpLocks/>
          </p:cNvCxnSpPr>
          <p:nvPr/>
        </p:nvCxnSpPr>
        <p:spPr>
          <a:xfrm>
            <a:off x="8629650" y="1952625"/>
            <a:ext cx="942975" cy="2705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8BF81A5-8A2F-0AA5-A48B-54C8627AA577}"/>
              </a:ext>
            </a:extLst>
          </p:cNvPr>
          <p:cNvSpPr txBox="1"/>
          <p:nvPr/>
        </p:nvSpPr>
        <p:spPr>
          <a:xfrm>
            <a:off x="5166443" y="618138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this file and import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02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6F74A-2540-DF92-DF4A-C3D7212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 dataset generation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F2E889-5B13-B5E5-5996-8E1A70177374}"/>
              </a:ext>
            </a:extLst>
          </p:cNvPr>
          <p:cNvSpPr txBox="1"/>
          <p:nvPr/>
        </p:nvSpPr>
        <p:spPr>
          <a:xfrm>
            <a:off x="232493" y="978550"/>
            <a:ext cx="9778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data import, click the button “generation” and the prediction dataset generated: 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D4849B-1690-BED8-D2D4-74235F687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10"/>
          <a:stretch/>
        </p:blipFill>
        <p:spPr>
          <a:xfrm>
            <a:off x="1299439" y="1524333"/>
            <a:ext cx="8536770" cy="43551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47A5F6-C602-8DAF-37C0-0A3223F7C66E}"/>
              </a:ext>
            </a:extLst>
          </p:cNvPr>
          <p:cNvSpPr txBox="1"/>
          <p:nvPr/>
        </p:nvSpPr>
        <p:spPr>
          <a:xfrm>
            <a:off x="-234232" y="5879450"/>
            <a:ext cx="9778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file named as “virtual_generate_Multicolumn_Smiles_RDKit_final.csv”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E4DCDB-5C14-A778-33CE-813CEE132F1A}"/>
              </a:ext>
            </a:extLst>
          </p:cNvPr>
          <p:cNvSpPr/>
          <p:nvPr/>
        </p:nvSpPr>
        <p:spPr>
          <a:xfrm>
            <a:off x="3781425" y="1472307"/>
            <a:ext cx="4229100" cy="386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919E199-054D-C316-855D-D77C6DBF2224}"/>
              </a:ext>
            </a:extLst>
          </p:cNvPr>
          <p:cNvCxnSpPr>
            <a:cxnSpLocks/>
          </p:cNvCxnSpPr>
          <p:nvPr/>
        </p:nvCxnSpPr>
        <p:spPr>
          <a:xfrm flipH="1">
            <a:off x="5653549" y="2021855"/>
            <a:ext cx="109076" cy="3909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751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55E7B32-5485-5D2C-AE5B-EBB9086CC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9"/>
          <a:stretch/>
        </p:blipFill>
        <p:spPr>
          <a:xfrm>
            <a:off x="4705350" y="3429000"/>
            <a:ext cx="4095750" cy="32897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61FD5D-423F-2E85-FA65-410B62A3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C295E7-C460-6C30-D724-83614FC9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4" y="884903"/>
            <a:ext cx="6412948" cy="2181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4F228B-F730-106A-FA2D-65E4A74B2FCE}"/>
              </a:ext>
            </a:extLst>
          </p:cNvPr>
          <p:cNvSpPr/>
          <p:nvPr/>
        </p:nvSpPr>
        <p:spPr>
          <a:xfrm>
            <a:off x="476250" y="1975540"/>
            <a:ext cx="4229100" cy="386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AA16E92-1ECE-B880-8295-8BA8F9E137C3}"/>
              </a:ext>
            </a:extLst>
          </p:cNvPr>
          <p:cNvCxnSpPr>
            <a:cxnSpLocks/>
          </p:cNvCxnSpPr>
          <p:nvPr/>
        </p:nvCxnSpPr>
        <p:spPr>
          <a:xfrm flipH="1" flipV="1">
            <a:off x="4819650" y="2168870"/>
            <a:ext cx="1170090" cy="89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7AB5195-3FED-22E4-C4C5-67474DB79C44}"/>
              </a:ext>
            </a:extLst>
          </p:cNvPr>
          <p:cNvSpPr txBox="1"/>
          <p:nvPr/>
        </p:nvSpPr>
        <p:spPr>
          <a:xfrm>
            <a:off x="4227770" y="2781563"/>
            <a:ext cx="6916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this button, and input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“virtual_generate_Multicolumn_Smiles_RDKit_final.csv”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09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E7455-48B5-DEBC-E9EC-4F67B7A2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BC85DC-5253-0245-84E1-EC5A718A9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9" y="884903"/>
            <a:ext cx="6300934" cy="2143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1604C8-048D-828B-AEAE-9496B32AFFF8}"/>
              </a:ext>
            </a:extLst>
          </p:cNvPr>
          <p:cNvSpPr/>
          <p:nvPr/>
        </p:nvSpPr>
        <p:spPr>
          <a:xfrm>
            <a:off x="561975" y="2320192"/>
            <a:ext cx="3695700" cy="386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B813A5-52AB-4E9B-D1F0-A8A7FCF1D845}"/>
              </a:ext>
            </a:extLst>
          </p:cNvPr>
          <p:cNvSpPr txBox="1"/>
          <p:nvPr/>
        </p:nvSpPr>
        <p:spPr>
          <a:xfrm>
            <a:off x="4257675" y="2742876"/>
            <a:ext cx="6916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this button, and input the machine learning model such as random forest: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6F232F-CC55-00FE-7C7E-CE85EF9EC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81" y="3418045"/>
            <a:ext cx="5730737" cy="326164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6AD8356-CEBF-E743-51C1-ACFBDFCCEB69}"/>
              </a:ext>
            </a:extLst>
          </p:cNvPr>
          <p:cNvSpPr/>
          <p:nvPr/>
        </p:nvSpPr>
        <p:spPr>
          <a:xfrm>
            <a:off x="4810759" y="4429993"/>
            <a:ext cx="1123316" cy="1351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5F23468-8162-433D-BD15-29DFCD99F525}"/>
              </a:ext>
            </a:extLst>
          </p:cNvPr>
          <p:cNvCxnSpPr/>
          <p:nvPr/>
        </p:nvCxnSpPr>
        <p:spPr>
          <a:xfrm flipV="1">
            <a:off x="6019800" y="3570076"/>
            <a:ext cx="781050" cy="1097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65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A38EF-4D61-BE1C-803C-CE90B6F0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Choose your save path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36ECA5-623E-8C00-BCCC-38F89470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07" y="2038275"/>
            <a:ext cx="7161068" cy="30866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6B376A-BF5E-09A0-4F58-2E07A2F94454}"/>
              </a:ext>
            </a:extLst>
          </p:cNvPr>
          <p:cNvSpPr/>
          <p:nvPr/>
        </p:nvSpPr>
        <p:spPr>
          <a:xfrm>
            <a:off x="2276475" y="2524125"/>
            <a:ext cx="1028700" cy="40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388DE4A-EB38-1905-3F6E-B544D2F06DB8}"/>
              </a:ext>
            </a:extLst>
          </p:cNvPr>
          <p:cNvSpPr txBox="1">
            <a:spLocks/>
          </p:cNvSpPr>
          <p:nvPr/>
        </p:nvSpPr>
        <p:spPr>
          <a:xfrm>
            <a:off x="1354166" y="3380481"/>
            <a:ext cx="10515600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800" dirty="0"/>
              <a:t>Click this button and choose your save path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769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9B493-F943-CFEB-6A57-EAE098B6D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C57DF6-D358-0359-9099-8C8827FB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30" y="1007452"/>
            <a:ext cx="8660595" cy="54620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906A02-C494-7F00-62D8-6DE867670F30}"/>
              </a:ext>
            </a:extLst>
          </p:cNvPr>
          <p:cNvSpPr/>
          <p:nvPr/>
        </p:nvSpPr>
        <p:spPr>
          <a:xfrm>
            <a:off x="8487409" y="2515467"/>
            <a:ext cx="685166" cy="3818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27B6D5-BCB1-1518-D525-262353CC727B}"/>
              </a:ext>
            </a:extLst>
          </p:cNvPr>
          <p:cNvSpPr txBox="1"/>
          <p:nvPr/>
        </p:nvSpPr>
        <p:spPr>
          <a:xfrm>
            <a:off x="3771900" y="307035"/>
            <a:ext cx="6916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button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“prediction generation (with label)”,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prediction process finish!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6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993BB-B0D3-D2B6-E05E-7F022D5B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SHAP feature analysis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EBB57C-4B4F-3B83-82DC-653DA9D6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4" y="975313"/>
            <a:ext cx="3831854" cy="19298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419A4B-20D2-31AB-6D44-C81AC4A6A092}"/>
              </a:ext>
            </a:extLst>
          </p:cNvPr>
          <p:cNvSpPr txBox="1"/>
          <p:nvPr/>
        </p:nvSpPr>
        <p:spPr>
          <a:xfrm>
            <a:off x="3309070" y="1337107"/>
            <a:ext cx="6916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button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“Classification/Model import’’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2A0AEE-88D3-C658-CC10-1EA15B51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580" y="3260086"/>
            <a:ext cx="6054115" cy="33852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5294F0-83A1-8556-BF10-FE96C105E999}"/>
              </a:ext>
            </a:extLst>
          </p:cNvPr>
          <p:cNvSpPr txBox="1"/>
          <p:nvPr/>
        </p:nvSpPr>
        <p:spPr>
          <a:xfrm>
            <a:off x="762000" y="4813007"/>
            <a:ext cx="42005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machine learning model such as random forest: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FA84BE-D355-E661-796D-E46A199D5963}"/>
              </a:ext>
            </a:extLst>
          </p:cNvPr>
          <p:cNvSpPr/>
          <p:nvPr/>
        </p:nvSpPr>
        <p:spPr>
          <a:xfrm>
            <a:off x="5648642" y="4266919"/>
            <a:ext cx="894716" cy="1371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3BEEB8D-BE41-2316-F306-4863DF4FB4D7}"/>
              </a:ext>
            </a:extLst>
          </p:cNvPr>
          <p:cNvCxnSpPr/>
          <p:nvPr/>
        </p:nvCxnSpPr>
        <p:spPr>
          <a:xfrm flipV="1">
            <a:off x="4362450" y="5166950"/>
            <a:ext cx="794130" cy="25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177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D79A0-E5DB-DD95-C9B4-F39637CC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SHAP feature analysis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E90626-2217-0692-FABB-B4CFB0CC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"/>
          <a:stretch/>
        </p:blipFill>
        <p:spPr>
          <a:xfrm>
            <a:off x="638175" y="1515346"/>
            <a:ext cx="5839904" cy="38273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64FFCE-7F5D-B176-2934-235A03492449}"/>
              </a:ext>
            </a:extLst>
          </p:cNvPr>
          <p:cNvSpPr txBox="1"/>
          <p:nvPr/>
        </p:nvSpPr>
        <p:spPr>
          <a:xfrm>
            <a:off x="6301249" y="2118157"/>
            <a:ext cx="57193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model import, click the button “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import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, choose the file “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data_rfe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(Path: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Preprocessing\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Rfe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 selection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68BBDA-A225-0F61-A35B-BB634AAB9EC7}"/>
              </a:ext>
            </a:extLst>
          </p:cNvPr>
          <p:cNvSpPr/>
          <p:nvPr/>
        </p:nvSpPr>
        <p:spPr>
          <a:xfrm>
            <a:off x="752475" y="3133820"/>
            <a:ext cx="5719301" cy="295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910B9AE-7456-9C7D-AB7F-A329E3A2CE33}"/>
              </a:ext>
            </a:extLst>
          </p:cNvPr>
          <p:cNvCxnSpPr/>
          <p:nvPr/>
        </p:nvCxnSpPr>
        <p:spPr>
          <a:xfrm flipV="1">
            <a:off x="6586076" y="3281410"/>
            <a:ext cx="794130" cy="25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66F86-2F36-8CFB-C2EC-D897D058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SHAP feature analysis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0777AC-CBBD-F1F4-F323-E54CADABBB8E}"/>
              </a:ext>
            </a:extLst>
          </p:cNvPr>
          <p:cNvSpPr txBox="1"/>
          <p:nvPr/>
        </p:nvSpPr>
        <p:spPr>
          <a:xfrm>
            <a:off x="376699" y="1260907"/>
            <a:ext cx="5719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button “Result”, and you can gain: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A243AD-5A9B-3F6A-B6A6-B3A4B202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1" y="1865998"/>
            <a:ext cx="3990964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DDAA56-C9C2-DC9F-8CEC-D7507548F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14" y="1865998"/>
            <a:ext cx="6651710" cy="33550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AE80CF-57C7-ECFD-0A2D-256118D16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5597093"/>
            <a:ext cx="10458450" cy="14175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239C86-7DC8-0112-4FD8-0A0E031C14BA}"/>
              </a:ext>
            </a:extLst>
          </p:cNvPr>
          <p:cNvSpPr txBox="1"/>
          <p:nvPr/>
        </p:nvSpPr>
        <p:spPr>
          <a:xfrm>
            <a:off x="-271001" y="4213657"/>
            <a:ext cx="5719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plot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926D20-FC71-8C7B-E48C-1025B3496180}"/>
              </a:ext>
            </a:extLst>
          </p:cNvPr>
          <p:cNvSpPr txBox="1"/>
          <p:nvPr/>
        </p:nvSpPr>
        <p:spPr>
          <a:xfrm>
            <a:off x="6205999" y="3864809"/>
            <a:ext cx="5719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ranking plot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12D296-8EC5-3DE4-2AA8-649FD3539600}"/>
              </a:ext>
            </a:extLst>
          </p:cNvPr>
          <p:cNvSpPr txBox="1"/>
          <p:nvPr/>
        </p:nvSpPr>
        <p:spPr>
          <a:xfrm>
            <a:off x="3567574" y="6417449"/>
            <a:ext cx="5719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plot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519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CB44D-4B8D-6856-CF68-1D6245D7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924" y="2722409"/>
            <a:ext cx="3309476" cy="706591"/>
          </a:xfrm>
        </p:spPr>
        <p:txBody>
          <a:bodyPr/>
          <a:lstStyle/>
          <a:p>
            <a:r>
              <a:rPr lang="en-US" altLang="zh-CN" i="1" dirty="0"/>
              <a:t>Thank you!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21073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FFFF461-3FFA-AD9F-F61D-693C6974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032116"/>
            <a:ext cx="8363754" cy="31559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CF5E67-35B2-143F-6336-D208BDAA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import for feature generation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A5F438-B90A-FEC1-5122-07C19018C9BA}"/>
              </a:ext>
            </a:extLst>
          </p:cNvPr>
          <p:cNvSpPr/>
          <p:nvPr/>
        </p:nvSpPr>
        <p:spPr>
          <a:xfrm>
            <a:off x="904875" y="3295650"/>
            <a:ext cx="7096125" cy="40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B2D2296-577E-6D58-36CE-BB89A27B5E2C}"/>
              </a:ext>
            </a:extLst>
          </p:cNvPr>
          <p:cNvSpPr txBox="1">
            <a:spLocks/>
          </p:cNvSpPr>
          <p:nvPr/>
        </p:nvSpPr>
        <p:spPr>
          <a:xfrm>
            <a:off x="2611466" y="5430407"/>
            <a:ext cx="10515600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800" dirty="0"/>
              <a:t>Choose this dataset!</a:t>
            </a:r>
            <a:endParaRPr lang="zh-CN" altLang="en-US" sz="28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50F755F-3932-C2B9-0F07-59FBD935EDA4}"/>
              </a:ext>
            </a:extLst>
          </p:cNvPr>
          <p:cNvCxnSpPr>
            <a:cxnSpLocks/>
          </p:cNvCxnSpPr>
          <p:nvPr/>
        </p:nvCxnSpPr>
        <p:spPr>
          <a:xfrm flipV="1">
            <a:off x="5200650" y="3928283"/>
            <a:ext cx="257175" cy="1624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9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026B0-71C6-0EA6-3D30-29F679AF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 display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A56609-F77E-1BE8-A043-7D940F8E3D64}"/>
              </a:ext>
            </a:extLst>
          </p:cNvPr>
          <p:cNvGrpSpPr/>
          <p:nvPr/>
        </p:nvGrpSpPr>
        <p:grpSpPr>
          <a:xfrm>
            <a:off x="721530" y="884903"/>
            <a:ext cx="9251145" cy="5834528"/>
            <a:chOff x="740580" y="884903"/>
            <a:chExt cx="9251145" cy="58345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3914F64-7C8F-5E3C-44E4-F52C5E220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580" y="884903"/>
              <a:ext cx="9251145" cy="583452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43E27CA-5E3B-0EF3-72A7-0D23EB1EC67B}"/>
                </a:ext>
              </a:extLst>
            </p:cNvPr>
            <p:cNvSpPr/>
            <p:nvPr/>
          </p:nvSpPr>
          <p:spPr>
            <a:xfrm>
              <a:off x="904875" y="2590800"/>
              <a:ext cx="1685925" cy="381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DD925191-CD16-4511-0D0E-2DA21C63C48E}"/>
              </a:ext>
            </a:extLst>
          </p:cNvPr>
          <p:cNvSpPr txBox="1">
            <a:spLocks/>
          </p:cNvSpPr>
          <p:nvPr/>
        </p:nvSpPr>
        <p:spPr>
          <a:xfrm>
            <a:off x="645330" y="2071273"/>
            <a:ext cx="5326845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Smiles codes for molecules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4CE1FC-D866-7D75-7008-C6829A566F1F}"/>
              </a:ext>
            </a:extLst>
          </p:cNvPr>
          <p:cNvSpPr/>
          <p:nvPr/>
        </p:nvSpPr>
        <p:spPr>
          <a:xfrm>
            <a:off x="2638425" y="2590800"/>
            <a:ext cx="4191000" cy="3810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2B9B470-B333-9941-C7A1-4364E3A85F6C}"/>
              </a:ext>
            </a:extLst>
          </p:cNvPr>
          <p:cNvSpPr txBox="1">
            <a:spLocks/>
          </p:cNvSpPr>
          <p:nvPr/>
        </p:nvSpPr>
        <p:spPr>
          <a:xfrm>
            <a:off x="6998505" y="4355511"/>
            <a:ext cx="5326845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Other experimental variables</a:t>
            </a:r>
            <a:endParaRPr lang="zh-CN" altLang="en-US" sz="24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1FAA5B5-6846-F7D1-CDF2-5B1A1BB880CE}"/>
              </a:ext>
            </a:extLst>
          </p:cNvPr>
          <p:cNvCxnSpPr>
            <a:cxnSpLocks/>
          </p:cNvCxnSpPr>
          <p:nvPr/>
        </p:nvCxnSpPr>
        <p:spPr>
          <a:xfrm>
            <a:off x="6915150" y="3657600"/>
            <a:ext cx="1609725" cy="800100"/>
          </a:xfrm>
          <a:prstGeom prst="straightConnector1">
            <a:avLst/>
          </a:prstGeom>
          <a:ln w="5715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33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24640A3-C877-A86F-3B08-47E62671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43" y="1289604"/>
            <a:ext cx="7094825" cy="34347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8918E7-8778-CCD2-24CB-B0EB27DA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generation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B45D34F-137C-3C34-6BB9-37B21C318F13}"/>
              </a:ext>
            </a:extLst>
          </p:cNvPr>
          <p:cNvCxnSpPr>
            <a:cxnSpLocks/>
          </p:cNvCxnSpPr>
          <p:nvPr/>
        </p:nvCxnSpPr>
        <p:spPr>
          <a:xfrm flipH="1" flipV="1">
            <a:off x="7105650" y="2789084"/>
            <a:ext cx="1181100" cy="14937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59D039B1-B077-1C25-9FD1-E3045A17115F}"/>
              </a:ext>
            </a:extLst>
          </p:cNvPr>
          <p:cNvSpPr txBox="1">
            <a:spLocks/>
          </p:cNvSpPr>
          <p:nvPr/>
        </p:nvSpPr>
        <p:spPr>
          <a:xfrm>
            <a:off x="7038975" y="4132980"/>
            <a:ext cx="4705350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/>
              <a:t>Click this button and import data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4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CB4441C-5FA0-0AE5-D4E9-5BA2A702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69" y="913885"/>
            <a:ext cx="10295512" cy="59441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CD613D8-0762-1846-2D1E-B5B75F74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generation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0E67C4A-1EA2-270A-B4D0-37923C489D0A}"/>
              </a:ext>
            </a:extLst>
          </p:cNvPr>
          <p:cNvSpPr txBox="1">
            <a:spLocks/>
          </p:cNvSpPr>
          <p:nvPr/>
        </p:nvSpPr>
        <p:spPr>
          <a:xfrm>
            <a:off x="5653549" y="4083562"/>
            <a:ext cx="3893266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800" dirty="0"/>
              <a:t>Data import</a:t>
            </a:r>
            <a:endParaRPr lang="zh-CN" altLang="en-US" sz="28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4F7AEFC-9A92-303B-0C03-15394A383D50}"/>
              </a:ext>
            </a:extLst>
          </p:cNvPr>
          <p:cNvSpPr txBox="1">
            <a:spLocks/>
          </p:cNvSpPr>
          <p:nvPr/>
        </p:nvSpPr>
        <p:spPr>
          <a:xfrm>
            <a:off x="1255339" y="5973097"/>
            <a:ext cx="7348076" cy="70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800" dirty="0">
                <a:solidFill>
                  <a:srgbClr val="FF0000"/>
                </a:solidFill>
              </a:rPr>
              <a:t>After data import, click button ‘</a:t>
            </a:r>
            <a:r>
              <a:rPr lang="en-US" altLang="zh-CN" sz="2800" dirty="0" err="1">
                <a:solidFill>
                  <a:srgbClr val="FF0000"/>
                </a:solidFill>
              </a:rPr>
              <a:t>featurize</a:t>
            </a:r>
            <a:r>
              <a:rPr lang="en-US" altLang="zh-CN" sz="2800" dirty="0">
                <a:solidFill>
                  <a:srgbClr val="FF0000"/>
                </a:solidFill>
              </a:rPr>
              <a:t>’!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11EFE6-A927-DA0C-8074-279559696AB4}"/>
              </a:ext>
            </a:extLst>
          </p:cNvPr>
          <p:cNvSpPr/>
          <p:nvPr/>
        </p:nvSpPr>
        <p:spPr>
          <a:xfrm>
            <a:off x="4324350" y="3511859"/>
            <a:ext cx="5600700" cy="371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53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6C25B-B66F-599E-4C31-EF26EFD3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generation display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36D0B7-8135-99B0-EBDE-B82D15F0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5" y="1031384"/>
            <a:ext cx="8955870" cy="564830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A248F17-9BFF-255F-57C0-4865EC7E075B}"/>
              </a:ext>
            </a:extLst>
          </p:cNvPr>
          <p:cNvSpPr txBox="1">
            <a:spLocks/>
          </p:cNvSpPr>
          <p:nvPr/>
        </p:nvSpPr>
        <p:spPr>
          <a:xfrm>
            <a:off x="8025274" y="3429000"/>
            <a:ext cx="4033376" cy="161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Feature generation finish and the file is named as </a:t>
            </a:r>
            <a:r>
              <a:rPr lang="en-US" altLang="zh-CN" sz="2000" dirty="0">
                <a:solidFill>
                  <a:srgbClr val="FF0000"/>
                </a:solidFill>
              </a:rPr>
              <a:t>“train_teat_dataset.csv”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9A5988-F3DD-730B-3632-F8A5041949A4}"/>
              </a:ext>
            </a:extLst>
          </p:cNvPr>
          <p:cNvSpPr/>
          <p:nvPr/>
        </p:nvSpPr>
        <p:spPr>
          <a:xfrm>
            <a:off x="3962400" y="1031384"/>
            <a:ext cx="1838326" cy="21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7496354-5639-FF51-7F78-1BAA89FC2C20}"/>
              </a:ext>
            </a:extLst>
          </p:cNvPr>
          <p:cNvCxnSpPr>
            <a:cxnSpLocks/>
          </p:cNvCxnSpPr>
          <p:nvPr/>
        </p:nvCxnSpPr>
        <p:spPr>
          <a:xfrm flipH="1" flipV="1">
            <a:off x="5972175" y="1276350"/>
            <a:ext cx="3038475" cy="25791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33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C6DAB-C860-759D-2D19-41591620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import and visualization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A4FEA5-873D-7B6C-DCAD-28FFF111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"/>
          <a:stretch/>
        </p:blipFill>
        <p:spPr>
          <a:xfrm>
            <a:off x="161925" y="884903"/>
            <a:ext cx="7892228" cy="24213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A44CC-65D4-DCDE-7C36-93519304B8C9}"/>
              </a:ext>
            </a:extLst>
          </p:cNvPr>
          <p:cNvSpPr/>
          <p:nvPr/>
        </p:nvSpPr>
        <p:spPr>
          <a:xfrm>
            <a:off x="2047875" y="1504950"/>
            <a:ext cx="3886200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2B71D37-C5CB-D047-C51A-9E2039C4435A}"/>
              </a:ext>
            </a:extLst>
          </p:cNvPr>
          <p:cNvSpPr txBox="1">
            <a:spLocks/>
          </p:cNvSpPr>
          <p:nvPr/>
        </p:nvSpPr>
        <p:spPr>
          <a:xfrm>
            <a:off x="6037465" y="1151603"/>
            <a:ext cx="4033376" cy="161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Click this button, and import </a:t>
            </a:r>
            <a:r>
              <a:rPr lang="en-US" altLang="zh-CN" sz="2000" dirty="0">
                <a:solidFill>
                  <a:srgbClr val="FF0000"/>
                </a:solidFill>
              </a:rPr>
              <a:t>“train_teat_dataset.csv”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FF0B21B-B176-A1B0-DB8D-89D8480FB5E5}"/>
              </a:ext>
            </a:extLst>
          </p:cNvPr>
          <p:cNvSpPr txBox="1">
            <a:spLocks/>
          </p:cNvSpPr>
          <p:nvPr/>
        </p:nvSpPr>
        <p:spPr>
          <a:xfrm>
            <a:off x="29633" y="3389978"/>
            <a:ext cx="5540634" cy="2010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After import the dataset, click the button “visualize”, you can gain a data visualization plot: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FE9E87-91CD-8DA8-6C80-0FBA1FD8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17" y="3306238"/>
            <a:ext cx="4998797" cy="3683324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7E9D5C4-D2D8-0F77-0276-5D63CD3289F4}"/>
              </a:ext>
            </a:extLst>
          </p:cNvPr>
          <p:cNvCxnSpPr>
            <a:cxnSpLocks/>
          </p:cNvCxnSpPr>
          <p:nvPr/>
        </p:nvCxnSpPr>
        <p:spPr>
          <a:xfrm>
            <a:off x="2799950" y="4886325"/>
            <a:ext cx="3437067" cy="10867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8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1B2C8-4BBD-EB18-9629-131EC9F2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import and visualization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80680-3409-DABD-3F41-BF8F263AF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9" y="676275"/>
            <a:ext cx="4961477" cy="600341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9CC0ED3-6DDC-EC52-8F36-29D21C5300DD}"/>
              </a:ext>
            </a:extLst>
          </p:cNvPr>
          <p:cNvSpPr txBox="1">
            <a:spLocks/>
          </p:cNvSpPr>
          <p:nvPr/>
        </p:nvSpPr>
        <p:spPr>
          <a:xfrm>
            <a:off x="555366" y="1970753"/>
            <a:ext cx="5540634" cy="2010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After data visualization, you can gain heatmap by clicking button “Heat map”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9201D52-3488-2718-3C02-F531609A04FD}"/>
              </a:ext>
            </a:extLst>
          </p:cNvPr>
          <p:cNvCxnSpPr>
            <a:cxnSpLocks/>
          </p:cNvCxnSpPr>
          <p:nvPr/>
        </p:nvCxnSpPr>
        <p:spPr>
          <a:xfrm>
            <a:off x="2686050" y="3343275"/>
            <a:ext cx="2967499" cy="1200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44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495</Words>
  <Application>Microsoft Office PowerPoint</Application>
  <PresentationFormat>宽屏</PresentationFormat>
  <Paragraphs>61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Times New Roman</vt:lpstr>
      <vt:lpstr>Office 主题​​</vt:lpstr>
      <vt:lpstr>Tutorial for case 4</vt:lpstr>
      <vt:lpstr>Choose your save path</vt:lpstr>
      <vt:lpstr>Data import for feature generation</vt:lpstr>
      <vt:lpstr>Dataset display</vt:lpstr>
      <vt:lpstr>Feature generation</vt:lpstr>
      <vt:lpstr>Feature generation</vt:lpstr>
      <vt:lpstr>Feature generation display</vt:lpstr>
      <vt:lpstr>Data import and visualization</vt:lpstr>
      <vt:lpstr>Data import and visualization</vt:lpstr>
      <vt:lpstr>Feature selection</vt:lpstr>
      <vt:lpstr>Dataset after feature selection display</vt:lpstr>
      <vt:lpstr>RFE visualization</vt:lpstr>
      <vt:lpstr>RFE visualization</vt:lpstr>
      <vt:lpstr>Feature importance ranking (Pearson)</vt:lpstr>
      <vt:lpstr>Machine learning process</vt:lpstr>
      <vt:lpstr>Prediction dataset generation</vt:lpstr>
      <vt:lpstr>Prediction dataset generation</vt:lpstr>
      <vt:lpstr>Prediction</vt:lpstr>
      <vt:lpstr>Prediction</vt:lpstr>
      <vt:lpstr>Prediction</vt:lpstr>
      <vt:lpstr>SHAP feature analysis</vt:lpstr>
      <vt:lpstr>SHAP feature analysis</vt:lpstr>
      <vt:lpstr>SHAP feature analysis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for case 4</dc:title>
  <dc:creator>艺如 黄</dc:creator>
  <cp:lastModifiedBy>艺如 黄</cp:lastModifiedBy>
  <cp:revision>6</cp:revision>
  <dcterms:created xsi:type="dcterms:W3CDTF">2024-03-19T14:11:40Z</dcterms:created>
  <dcterms:modified xsi:type="dcterms:W3CDTF">2024-03-20T12:11:39Z</dcterms:modified>
</cp:coreProperties>
</file>